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689" r:id="rId2"/>
    <p:sldMasterId id="2147483696" r:id="rId3"/>
    <p:sldMasterId id="2147483699" r:id="rId4"/>
  </p:sldMasterIdLst>
  <p:notesMasterIdLst>
    <p:notesMasterId r:id="rId12"/>
  </p:notesMasterIdLst>
  <p:sldIdLst>
    <p:sldId id="351" r:id="rId5"/>
    <p:sldId id="355" r:id="rId6"/>
    <p:sldId id="372" r:id="rId7"/>
    <p:sldId id="353" r:id="rId8"/>
    <p:sldId id="367" r:id="rId9"/>
    <p:sldId id="370" r:id="rId10"/>
    <p:sldId id="371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9"/>
    <p:restoredTop sz="91723" autoAdjust="0"/>
  </p:normalViewPr>
  <p:slideViewPr>
    <p:cSldViewPr>
      <p:cViewPr varScale="1">
        <p:scale>
          <a:sx n="75" d="100"/>
          <a:sy n="75" d="100"/>
        </p:scale>
        <p:origin x="168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7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C1A7505-D969-4676-975E-A3E2999718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97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1A7505-D969-4676-975E-A3E2999718C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0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0"/>
          <p:cNvSpPr txBox="1">
            <a:spLocks/>
          </p:cNvSpPr>
          <p:nvPr userDrawn="1"/>
        </p:nvSpPr>
        <p:spPr>
          <a:xfrm>
            <a:off x="722313" y="5483235"/>
            <a:ext cx="7626164" cy="461665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/>
          <a:p>
            <a:pPr algn="ctr" defTabSz="457200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Book Antiqua" pitchFamily="18" charset="0"/>
                <a:cs typeface="Adobe Caslon Pro"/>
              </a:rPr>
              <a:t>www.1mind4research.org</a:t>
            </a:r>
            <a:endParaRPr lang="en-US" sz="2400" b="1" cap="all" dirty="0">
              <a:solidFill>
                <a:prstClr val="black">
                  <a:lumMod val="50000"/>
                  <a:lumOff val="50000"/>
                </a:prstClr>
              </a:solidFill>
              <a:latin typeface="Book Antiqua" pitchFamily="18" charset="0"/>
              <a:cs typeface="Alpist"/>
            </a:endParaRPr>
          </a:p>
        </p:txBody>
      </p:sp>
    </p:spTree>
    <p:extLst>
      <p:ext uri="{BB962C8B-B14F-4D97-AF65-F5344CB8AC3E}">
        <p14:creationId xmlns:p14="http://schemas.microsoft.com/office/powerpoint/2010/main" val="3670071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X:\Clients\One Mind for Research\FINAL WORK\Logo\OneMind_Logo_TM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24" y="265330"/>
            <a:ext cx="1973516" cy="118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50776" y="2788866"/>
            <a:ext cx="8427118" cy="1000274"/>
          </a:xfrm>
        </p:spPr>
        <p:txBody>
          <a:bodyPr>
            <a:spAutoFit/>
          </a:bodyPr>
          <a:lstStyle>
            <a:lvl1pPr algn="ctr">
              <a:defRPr/>
            </a:lvl1pPr>
          </a:lstStyle>
          <a:p>
            <a:pPr algn="ctr"/>
            <a:r>
              <a:rPr lang="en-US" sz="5800" dirty="0" smtClean="0"/>
              <a:t>Presentation Title</a:t>
            </a:r>
            <a:endParaRPr lang="en-US" sz="5800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77053" y="3894392"/>
            <a:ext cx="5802312" cy="471488"/>
          </a:xfrm>
        </p:spPr>
        <p:txBody>
          <a:bodyPr>
            <a:normAutofit fontScale="92500" lnSpcReduction="10000"/>
          </a:bodyPr>
          <a:lstStyle>
            <a:lvl1pPr marL="0" indent="0" algn="r">
              <a:buNone/>
              <a:defRPr/>
            </a:lvl1pPr>
          </a:lstStyle>
          <a:p>
            <a:pPr algn="r"/>
            <a:r>
              <a:rPr lang="en-US" dirty="0" smtClean="0">
                <a:latin typeface="Book Antiqua" pitchFamily="18" charset="0"/>
              </a:rPr>
              <a:t>Space for a Subtitle if needed</a:t>
            </a:r>
            <a:endParaRPr lang="en-US" dirty="0">
              <a:latin typeface="Book Antiqua" pitchFamily="18" charset="0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46152" y="3787552"/>
            <a:ext cx="8033213" cy="1588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67513" y="647824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lpist" pitchFamily="2" charset="0"/>
                <a:cs typeface="Alpist" pitchFamily="2" charset="0"/>
              </a:defRPr>
            </a:lvl1pPr>
          </a:lstStyle>
          <a:p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652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X:\Clients\One Mind for Research\FINAL WORK\Logo\OneMind_Logo_TM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24" y="265330"/>
            <a:ext cx="1973516" cy="118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67513" y="647824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lpist" pitchFamily="2" charset="0"/>
                <a:cs typeface="Alpist" pitchFamily="2" charset="0"/>
              </a:defRPr>
            </a:lvl1pPr>
          </a:lstStyle>
          <a:p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76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67513" y="647824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lpist" pitchFamily="2" charset="0"/>
                <a:cs typeface="Alpist" pitchFamily="2" charset="0"/>
              </a:defRPr>
            </a:lvl1pPr>
          </a:lstStyle>
          <a:p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233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67513" y="647824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lpist" pitchFamily="2" charset="0"/>
                <a:cs typeface="Alpist" pitchFamily="2" charset="0"/>
              </a:defRPr>
            </a:lvl1pPr>
          </a:lstStyle>
          <a:p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625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67513" y="647824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lpist" pitchFamily="2" charset="0"/>
                <a:cs typeface="Alpist" pitchFamily="2" charset="0"/>
              </a:defRPr>
            </a:lvl1pPr>
          </a:lstStyle>
          <a:p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207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67513" y="647824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lpist" pitchFamily="2" charset="0"/>
                <a:cs typeface="Alpist" pitchFamily="2" charset="0"/>
              </a:defRPr>
            </a:lvl1pPr>
          </a:lstStyle>
          <a:p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283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0"/>
          <p:cNvSpPr txBox="1">
            <a:spLocks/>
          </p:cNvSpPr>
          <p:nvPr userDrawn="1"/>
        </p:nvSpPr>
        <p:spPr>
          <a:xfrm>
            <a:off x="0" y="303981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7200" cap="all" dirty="0" smtClean="0">
                <a:solidFill>
                  <a:prstClr val="black"/>
                </a:solidFill>
                <a:latin typeface="Alpist" pitchFamily="2" charset="0"/>
              </a:rPr>
              <a:t>Thank you</a:t>
            </a:r>
            <a:endParaRPr lang="en-US" sz="7200" cap="all" dirty="0">
              <a:solidFill>
                <a:prstClr val="black"/>
              </a:solidFill>
              <a:latin typeface="Alpis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920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0263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7200" kern="0" cap="all" baseline="0">
                <a:latin typeface="Alpist" pitchFamily="2" charset="0"/>
              </a:defRPr>
            </a:lvl1pPr>
          </a:lstStyle>
          <a:p>
            <a:r>
              <a:rPr lang="en-US" dirty="0" smtClean="0"/>
              <a:t>Click to 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524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50776" y="2788866"/>
            <a:ext cx="8427118" cy="1000274"/>
          </a:xfrm>
        </p:spPr>
        <p:txBody>
          <a:bodyPr>
            <a:spAutoFit/>
          </a:bodyPr>
          <a:lstStyle/>
          <a:p>
            <a:pPr algn="ctr"/>
            <a:r>
              <a:rPr lang="en-US" sz="5800" spc="-150" dirty="0" smtClean="0"/>
              <a:t>Presentation</a:t>
            </a:r>
            <a:r>
              <a:rPr lang="en-US" sz="5800" dirty="0" smtClean="0"/>
              <a:t> Title</a:t>
            </a:r>
            <a:endParaRPr lang="en-US" sz="5800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77053" y="3894392"/>
            <a:ext cx="5802312" cy="471488"/>
          </a:xfrm>
        </p:spPr>
        <p:txBody>
          <a:bodyPr>
            <a:normAutofit fontScale="92500" lnSpcReduction="10000"/>
          </a:bodyPr>
          <a:lstStyle>
            <a:lvl1pPr marL="0" indent="0" algn="r">
              <a:buNone/>
              <a:defRPr/>
            </a:lvl1pPr>
          </a:lstStyle>
          <a:p>
            <a:pPr algn="r"/>
            <a:r>
              <a:rPr lang="en-US" dirty="0" smtClean="0">
                <a:latin typeface="Book Antiqua" pitchFamily="18" charset="0"/>
              </a:rPr>
              <a:t>Space for a Subtitle if needed</a:t>
            </a:r>
            <a:endParaRPr lang="en-US" dirty="0">
              <a:latin typeface="Book Antiqua" pitchFamily="18" charset="0"/>
            </a:endParaRPr>
          </a:p>
        </p:txBody>
      </p:sp>
      <p:pic>
        <p:nvPicPr>
          <p:cNvPr id="8" name="Picture 3" descr="X:\Clients\One Mind for Research\FINAL WORK\Logo\OneMind_Logo_TM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24" y="265330"/>
            <a:ext cx="1973516" cy="118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369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X:\Clients\One Mind for Research\FINAL WORK\Logo\OneMind_Logo_TM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24" y="265330"/>
            <a:ext cx="1973516" cy="118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699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84388" y="6594423"/>
            <a:ext cx="2133600" cy="263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Alpist" pitchFamily="2" charset="0"/>
                <a:cs typeface="Alpist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20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76301"/>
            <a:ext cx="4026074" cy="43375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673" y="1876301"/>
            <a:ext cx="4051127" cy="43375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84388" y="6594423"/>
            <a:ext cx="2133600" cy="263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Alpist" pitchFamily="2" charset="0"/>
                <a:cs typeface="Alpist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176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84388" y="6594423"/>
            <a:ext cx="2133600" cy="263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Alpist" pitchFamily="2" charset="0"/>
                <a:cs typeface="Alpist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713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8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theme" Target="../theme/theme4.xml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992044" y="5293799"/>
            <a:ext cx="7213806" cy="1588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X:\Clients\One Mind for Research\FINAL WORK\Logo\OneMind_Logo_TM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44" y="672982"/>
            <a:ext cx="7213806" cy="432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954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0" y="6461126"/>
            <a:ext cx="9144000" cy="40481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67513" y="647824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lpist" pitchFamily="2" charset="0"/>
                <a:cs typeface="Alpist" pitchFamily="2" charset="0"/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992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Alpist"/>
          <a:ea typeface="+mj-ea"/>
          <a:cs typeface="Alpis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 baseline="0">
          <a:solidFill>
            <a:schemeClr val="tx1">
              <a:lumMod val="50000"/>
              <a:lumOff val="50000"/>
            </a:schemeClr>
          </a:solidFill>
          <a:latin typeface="Book Antiqua" pitchFamily="18" charset="0"/>
          <a:ea typeface="+mn-ea"/>
          <a:cs typeface="Adobe Caslon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 baseline="0">
          <a:solidFill>
            <a:schemeClr val="tx1">
              <a:lumMod val="50000"/>
              <a:lumOff val="50000"/>
            </a:schemeClr>
          </a:solidFill>
          <a:latin typeface="Book Antiqua" pitchFamily="18" charset="0"/>
          <a:ea typeface="+mn-ea"/>
          <a:cs typeface="Avenir Medium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 baseline="0">
          <a:solidFill>
            <a:schemeClr val="tx1">
              <a:lumMod val="50000"/>
              <a:lumOff val="50000"/>
            </a:schemeClr>
          </a:solidFill>
          <a:latin typeface="Book Antiqua" pitchFamily="18" charset="0"/>
          <a:ea typeface="+mn-ea"/>
          <a:cs typeface="Avenir Medium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 baseline="0">
          <a:solidFill>
            <a:schemeClr val="tx1">
              <a:lumMod val="50000"/>
              <a:lumOff val="50000"/>
            </a:schemeClr>
          </a:solidFill>
          <a:latin typeface="Book Antiqua" pitchFamily="18" charset="0"/>
          <a:ea typeface="+mn-ea"/>
          <a:cs typeface="Avenir Medium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 baseline="0">
          <a:solidFill>
            <a:schemeClr val="tx1">
              <a:lumMod val="50000"/>
              <a:lumOff val="50000"/>
            </a:schemeClr>
          </a:solidFill>
          <a:latin typeface="Book Antiqua" pitchFamily="18" charset="0"/>
          <a:ea typeface="+mn-ea"/>
          <a:cs typeface="Avenir Medium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_cropped_centered.png"/>
          <p:cNvPicPr>
            <a:picLocks noChangeAspect="1"/>
          </p:cNvPicPr>
          <p:nvPr userDrawn="1"/>
        </p:nvPicPr>
        <p:blipFill>
          <a:blip r:embed="rId4" cstate="print"/>
          <a:srcRect l="30066" t="39464" r="32471" b="26890"/>
          <a:stretch>
            <a:fillRect/>
          </a:stretch>
        </p:blipFill>
        <p:spPr>
          <a:xfrm>
            <a:off x="-8300" y="0"/>
            <a:ext cx="9177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737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olid_background_2Piece.png"/>
          <p:cNvPicPr>
            <a:picLocks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306656" y="1677100"/>
            <a:ext cx="8530688" cy="491732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6656" y="274638"/>
            <a:ext cx="85306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385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84388" y="6594423"/>
            <a:ext cx="2133600" cy="263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Alpist" pitchFamily="2" charset="0"/>
                <a:cs typeface="Alpist" pitchFamily="2" charset="0"/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19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Alpist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Book Antiqu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4" Type="http://schemas.openxmlformats.org/officeDocument/2006/relationships/image" Target="../media/image11.tiff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in.tif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8229600" cy="4989195"/>
          </a:xfrm>
          <a:prstGeom prst="rect">
            <a:avLst/>
          </a:prstGeom>
          <a:effectLst>
            <a:outerShdw blurRad="406400" dist="304800" dir="2700000" algn="tl" rotWithShape="0">
              <a:srgbClr val="000000">
                <a:alpha val="58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2438400" y="341293"/>
            <a:ext cx="64143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1" hangingPunct="1"/>
            <a:r>
              <a:rPr lang="en-US" sz="2800" b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Overview of Portal Status and Portal Beta Testing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32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152400"/>
            <a:ext cx="8915399" cy="1135082"/>
          </a:xfrm>
        </p:spPr>
        <p:txBody>
          <a:bodyPr anchor="t"/>
          <a:lstStyle/>
          <a:p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Roll-Out of Portal </a:t>
            </a:r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Beta </a:t>
            </a:r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TEST</a:t>
            </a:r>
            <a:endParaRPr lang="en-US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1" y="830282"/>
            <a:ext cx="4524278" cy="534191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406400" dist="304800" dir="2700000" algn="tl" rotWithShape="0">
              <a:srgbClr val="000000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953000" y="872490"/>
            <a:ext cx="4038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ü"/>
            </a:pPr>
            <a:r>
              <a:rPr lang="en-US" dirty="0" smtClean="0"/>
              <a:t>TRACK-TBI PILOT Data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Initially TRACK-TBI investigators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Added TED investigators</a:t>
            </a:r>
          </a:p>
          <a:p>
            <a:pPr marL="342900" indent="-342900">
              <a:buFont typeface="Wingdings" charset="2"/>
              <a:buChar char="ü"/>
            </a:pPr>
            <a:r>
              <a:rPr lang="en-US" dirty="0" smtClean="0"/>
              <a:t>Current TRACK data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TRACK-TBI and TED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Availability March 2016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Center-TBI data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Initial beta test group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Begin March/April 2016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Expand user base over 2016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FITBIR data import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Initial integration 2</a:t>
            </a:r>
            <a:r>
              <a:rPr lang="en-US" baseline="30000" dirty="0" smtClean="0"/>
              <a:t>nd</a:t>
            </a:r>
            <a:r>
              <a:rPr lang="en-US" dirty="0" smtClean="0"/>
              <a:t> </a:t>
            </a:r>
            <a:r>
              <a:rPr lang="en-US" dirty="0" err="1" smtClean="0"/>
              <a:t>qtr</a:t>
            </a:r>
            <a:r>
              <a:rPr lang="en-US" dirty="0" smtClean="0"/>
              <a:t> 2016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/>
              <a:t>National Network of Depression </a:t>
            </a:r>
            <a:r>
              <a:rPr lang="en-US" dirty="0" smtClean="0"/>
              <a:t>Centers data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Agreements being reviewed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err="1" smtClean="0"/>
              <a:t>Palantir</a:t>
            </a:r>
            <a:r>
              <a:rPr lang="en-US" dirty="0" smtClean="0"/>
              <a:t> application integration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Gaining necessary approvals for access</a:t>
            </a:r>
            <a:endParaRPr lang="en-US" dirty="0"/>
          </a:p>
          <a:p>
            <a:pPr marL="800100" lvl="1" indent="-342900">
              <a:buFont typeface="Arial" charset="0"/>
              <a:buChar char="•"/>
            </a:pPr>
            <a:endParaRPr lang="en-US" dirty="0" smtClean="0"/>
          </a:p>
          <a:p>
            <a:pPr marL="800100" lvl="1" indent="-342900">
              <a:buFont typeface="Arial" charset="0"/>
              <a:buChar char="•"/>
            </a:pP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376218" y="2667000"/>
            <a:ext cx="3438621" cy="1295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charset="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Addition of new </a:t>
            </a:r>
            <a:r>
              <a:rPr lang="en-US" sz="2000" b="1" dirty="0" smtClean="0">
                <a:solidFill>
                  <a:schemeClr val="tx1"/>
                </a:solidFill>
              </a:rPr>
              <a:t>testers</a:t>
            </a:r>
          </a:p>
          <a:p>
            <a:pPr marL="342900" indent="-342900">
              <a:buFont typeface="Arial" charset="0"/>
              <a:buChar char="•"/>
            </a:pPr>
            <a:endParaRPr lang="en-US" sz="1200" b="1" dirty="0">
              <a:solidFill>
                <a:schemeClr val="tx1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Increasing available data</a:t>
            </a:r>
          </a:p>
        </p:txBody>
      </p:sp>
    </p:spTree>
    <p:extLst>
      <p:ext uri="{BB962C8B-B14F-4D97-AF65-F5344CB8AC3E}">
        <p14:creationId xmlns:p14="http://schemas.microsoft.com/office/powerpoint/2010/main" val="164888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0" y="304800"/>
            <a:ext cx="3562726" cy="982682"/>
          </a:xfrm>
        </p:spPr>
        <p:txBody>
          <a:bodyPr anchor="t"/>
          <a:lstStyle/>
          <a:p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Portal Challenge</a:t>
            </a:r>
            <a:endParaRPr lang="en-US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57200"/>
            <a:ext cx="4895474" cy="61722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334000" y="1676400"/>
            <a:ext cx="35627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Goal: Increase user engagement via portal based challenges</a:t>
            </a:r>
          </a:p>
          <a:p>
            <a:pPr marL="285750" indent="-285750">
              <a:buFont typeface="Arial" charset="0"/>
              <a:buChar char="•"/>
            </a:pPr>
            <a:endParaRPr lang="en-US" sz="2400" dirty="0" smtClean="0"/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Initial challenge conducted Fall 2015 with TRACK Pilot data</a:t>
            </a:r>
          </a:p>
          <a:p>
            <a:pPr marL="285750" indent="-285750">
              <a:buFont typeface="Arial" charset="0"/>
              <a:buChar char="•"/>
            </a:pPr>
            <a:endParaRPr lang="en-US" sz="2400" dirty="0" smtClean="0"/>
          </a:p>
          <a:p>
            <a:pPr marL="285750" indent="-285750">
              <a:buFont typeface="Arial" charset="0"/>
              <a:buChar char="•"/>
            </a:pPr>
            <a:r>
              <a:rPr lang="en-US" sz="2400" dirty="0" smtClean="0"/>
              <a:t>Additional challenges currently being discussed</a:t>
            </a:r>
          </a:p>
          <a:p>
            <a:pPr marL="285750" indent="-285750">
              <a:buFont typeface="Arial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9519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0553" y="2362200"/>
            <a:ext cx="2324847" cy="523091"/>
          </a:xfrm>
          <a:prstGeom prst="rect">
            <a:avLst/>
          </a:prstGeom>
        </p:spPr>
      </p:pic>
      <p:pic>
        <p:nvPicPr>
          <p:cNvPr id="4" name="Picture 3" descr="Package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4400"/>
            <a:ext cx="5404701" cy="32766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406400" dist="304800" dir="2700000" algn="tl" rotWithShape="0">
              <a:srgbClr val="000000">
                <a:alpha val="58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228600" y="238780"/>
            <a:ext cx="8686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1" hangingPunct="1"/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Integration of Additional </a:t>
            </a:r>
            <a:r>
              <a:rPr lang="en-US" sz="2800" b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Datasets within Portal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pic>
        <p:nvPicPr>
          <p:cNvPr id="3" name="Picture 2" descr="tranSMART1.tif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048000"/>
            <a:ext cx="5404701" cy="32766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406400" dist="304800" dir="2700000" algn="tl" rotWithShape="0">
              <a:srgbClr val="000000">
                <a:alpha val="58000"/>
              </a:srgbClr>
            </a:outerShdw>
          </a:effec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/>
          <a:srcRect l="24402"/>
          <a:stretch>
            <a:fillRect/>
          </a:stretch>
        </p:blipFill>
        <p:spPr bwMode="auto">
          <a:xfrm>
            <a:off x="5029200" y="2868713"/>
            <a:ext cx="3929136" cy="2008087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406400" dist="304800" dir="2700000" algn="tl" rotWithShape="0">
              <a:srgbClr val="000000">
                <a:alpha val="58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999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Collaboration Tools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1" r="31346"/>
          <a:stretch/>
        </p:blipFill>
        <p:spPr>
          <a:xfrm>
            <a:off x="152400" y="1828800"/>
            <a:ext cx="5029200" cy="43514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0" y="1752600"/>
            <a:ext cx="36322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Working closely with Geoff Manley and selected users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 smtClean="0"/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Developed use cases via online screen sharing sessions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Initial integration of collaboration </a:t>
            </a:r>
            <a:r>
              <a:rPr lang="en-US" sz="2000" dirty="0" smtClean="0"/>
              <a:t>tool complete</a:t>
            </a:r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Will review progress and further refine use cases </a:t>
            </a:r>
            <a:r>
              <a:rPr lang="en-US" sz="2000" dirty="0" smtClean="0"/>
              <a:t>through Beta test</a:t>
            </a:r>
            <a:endParaRPr lang="en-US" sz="2000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276600" y="4114800"/>
            <a:ext cx="2209800" cy="716844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749300" y="801469"/>
            <a:ext cx="7480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>
                <a:solidFill>
                  <a:srgbClr val="0D0D0D"/>
                </a:solidFill>
              </a:rPr>
              <a:t>“to access a digital white board to keep track of our ongoing research projects and know who is working on what”</a:t>
            </a:r>
            <a:endParaRPr lang="en-US" dirty="0">
              <a:solidFill>
                <a:srgbClr val="0D0D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741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cap="none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Expanding User Base</a:t>
            </a:r>
            <a:endParaRPr lang="en-US" b="1" cap="none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295400"/>
            <a:ext cx="82296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  <a:ea typeface="+mn-ea"/>
                <a:cs typeface="Adobe Caslon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  <a:ea typeface="+mn-ea"/>
                <a:cs typeface="Avenir Medium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  <a:ea typeface="+mn-ea"/>
                <a:cs typeface="Avenir Medium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  <a:ea typeface="+mn-ea"/>
                <a:cs typeface="Avenir Medium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  <a:ea typeface="+mn-ea"/>
                <a:cs typeface="Avenir Medium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TRACK &amp; TED</a:t>
            </a:r>
          </a:p>
          <a:p>
            <a:pPr lvl="1">
              <a:buFont typeface=".AppleSystemUIFont" charset="0"/>
              <a:buChar char="–"/>
            </a:pPr>
            <a:r>
              <a:rPr lang="en-US" dirty="0" smtClean="0">
                <a:solidFill>
                  <a:schemeClr val="tx1"/>
                </a:solidFill>
              </a:rPr>
              <a:t>Newer and more relevant data -&gt; </a:t>
            </a:r>
            <a:r>
              <a:rPr lang="en-US" dirty="0" smtClean="0">
                <a:solidFill>
                  <a:schemeClr val="tx1"/>
                </a:solidFill>
              </a:rPr>
              <a:t>current TRACK data</a:t>
            </a:r>
            <a:endParaRPr lang="en-US" dirty="0" smtClean="0">
              <a:solidFill>
                <a:schemeClr val="tx1"/>
              </a:solidFill>
            </a:endParaRPr>
          </a:p>
          <a:p>
            <a:pPr lvl="1">
              <a:buFont typeface=".AppleSystemUIFont" charset="0"/>
              <a:buChar char="–"/>
            </a:pPr>
            <a:r>
              <a:rPr lang="en-US" dirty="0" smtClean="0">
                <a:solidFill>
                  <a:schemeClr val="tx1"/>
                </a:solidFill>
              </a:rPr>
              <a:t>TED data being curated by </a:t>
            </a:r>
            <a:r>
              <a:rPr lang="en-US" dirty="0" err="1" smtClean="0">
                <a:solidFill>
                  <a:schemeClr val="tx1"/>
                </a:solidFill>
              </a:rPr>
              <a:t>Palantir</a:t>
            </a:r>
            <a:endParaRPr lang="en-US" dirty="0" smtClean="0">
              <a:solidFill>
                <a:schemeClr val="tx1"/>
              </a:solidFill>
            </a:endParaRPr>
          </a:p>
          <a:p>
            <a:pPr lvl="1">
              <a:buFont typeface=".AppleSystemUIFont" charset="0"/>
              <a:buChar char="–"/>
            </a:pPr>
            <a:r>
              <a:rPr lang="en-US" dirty="0" smtClean="0">
                <a:solidFill>
                  <a:schemeClr val="tx1"/>
                </a:solidFill>
              </a:rPr>
              <a:t>Open access to graduate and postdoctoral researchers</a:t>
            </a:r>
          </a:p>
          <a:p>
            <a:pPr lvl="1">
              <a:buFont typeface="Wingdings" charset="2"/>
              <a:buChar char="ü"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Center-TBI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Working closely with INCF applications developer to configure OM </a:t>
            </a:r>
            <a:r>
              <a:rPr lang="en-US" dirty="0" err="1" smtClean="0">
                <a:solidFill>
                  <a:schemeClr val="tx1"/>
                </a:solidFill>
              </a:rPr>
              <a:t>tranSMART</a:t>
            </a:r>
            <a:r>
              <a:rPr lang="en-US" dirty="0" smtClean="0">
                <a:solidFill>
                  <a:schemeClr val="tx1"/>
                </a:solidFill>
              </a:rPr>
              <a:t> installation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Dedicated testing group </a:t>
            </a:r>
            <a:r>
              <a:rPr lang="en-US" dirty="0" smtClean="0">
                <a:solidFill>
                  <a:schemeClr val="tx1"/>
                </a:solidFill>
              </a:rPr>
              <a:t>(10-20 </a:t>
            </a:r>
            <a:r>
              <a:rPr lang="en-US" dirty="0" smtClean="0">
                <a:solidFill>
                  <a:schemeClr val="tx1"/>
                </a:solidFill>
              </a:rPr>
              <a:t>investigators) to start in </a:t>
            </a:r>
            <a:r>
              <a:rPr lang="en-US" dirty="0" smtClean="0">
                <a:solidFill>
                  <a:schemeClr val="tx1"/>
                </a:solidFill>
              </a:rPr>
              <a:t>2016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Progressively open access over 2016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423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Future Integrations</a:t>
            </a:r>
            <a:endParaRPr lang="en-US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04800" y="838200"/>
            <a:ext cx="85344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  <a:ea typeface="+mn-ea"/>
                <a:cs typeface="Adobe Caslon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  <a:ea typeface="+mn-ea"/>
                <a:cs typeface="Avenir Medium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  <a:ea typeface="+mn-ea"/>
                <a:cs typeface="Avenir Medium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  <a:ea typeface="+mn-ea"/>
                <a:cs typeface="Avenir Medium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0" i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itchFamily="18" charset="0"/>
                <a:ea typeface="+mn-ea"/>
                <a:cs typeface="Avenir Medium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Additional </a:t>
            </a:r>
            <a:r>
              <a:rPr lang="en-US" dirty="0" err="1" smtClean="0">
                <a:solidFill>
                  <a:schemeClr val="tx1"/>
                </a:solidFill>
              </a:rPr>
              <a:t>tranSMART</a:t>
            </a:r>
            <a:r>
              <a:rPr lang="en-US" dirty="0" smtClean="0">
                <a:solidFill>
                  <a:schemeClr val="tx1"/>
                </a:solidFill>
              </a:rPr>
              <a:t> data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Curation of additional high-value data sets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Outreach around data </a:t>
            </a:r>
            <a:r>
              <a:rPr lang="en-US" dirty="0" smtClean="0">
                <a:solidFill>
                  <a:schemeClr val="tx1"/>
                </a:solidFill>
              </a:rPr>
              <a:t>sets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Palantir</a:t>
            </a:r>
            <a:r>
              <a:rPr lang="en-US" dirty="0" smtClean="0">
                <a:solidFill>
                  <a:schemeClr val="tx1"/>
                </a:solidFill>
              </a:rPr>
              <a:t> Data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Currently curating TED data 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Patients Like Me Data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FITBIR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Provides standardized data access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New portal app to automatically add data to personal space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Builds on OM </a:t>
            </a:r>
            <a:r>
              <a:rPr lang="en-US" dirty="0" err="1" smtClean="0">
                <a:solidFill>
                  <a:schemeClr val="tx1"/>
                </a:solidFill>
              </a:rPr>
              <a:t>tranSMART</a:t>
            </a:r>
            <a:r>
              <a:rPr lang="en-US" dirty="0" smtClean="0">
                <a:solidFill>
                  <a:schemeClr val="tx1"/>
                </a:solidFill>
              </a:rPr>
              <a:t> app &amp; INCF data ingestion tools</a:t>
            </a:r>
          </a:p>
        </p:txBody>
      </p:sp>
    </p:spTree>
    <p:extLst>
      <p:ext uri="{BB962C8B-B14F-4D97-AF65-F5344CB8AC3E}">
        <p14:creationId xmlns:p14="http://schemas.microsoft.com/office/powerpoint/2010/main" val="960316666"/>
      </p:ext>
    </p:extLst>
  </p:cSld>
  <p:clrMapOvr>
    <a:masterClrMapping/>
  </p:clrMapOvr>
</p:sld>
</file>

<file path=ppt/theme/theme1.xml><?xml version="1.0" encoding="utf-8"?>
<a:theme xmlns:a="http://schemas.openxmlformats.org/drawingml/2006/main" name="Logo and URL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_BoardPresentation_2015SEP" id="{498EEB36-5A4E-AC4E-AC74-90014EE7315D}" vid="{17CFA3C0-23F0-0047-9A28-24341364446E}"/>
    </a:ext>
  </a:extLst>
</a:theme>
</file>

<file path=ppt/theme/theme2.xml><?xml version="1.0" encoding="utf-8"?>
<a:theme xmlns:a="http://schemas.openxmlformats.org/drawingml/2006/main" name="Simple Content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rtal_BoardPresentation_2015SEP" id="{498EEB36-5A4E-AC4E-AC74-90014EE7315D}" vid="{6785DFEB-82A3-634D-BE5F-FC5E9F9D9324}"/>
    </a:ext>
  </a:extLst>
</a:theme>
</file>

<file path=ppt/theme/theme3.xml><?xml version="1.0" encoding="utf-8"?>
<a:theme xmlns:a="http://schemas.openxmlformats.org/drawingml/2006/main" name="Thank Yo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_BoardPresentation_2015SEP" id="{498EEB36-5A4E-AC4E-AC74-90014EE7315D}" vid="{35736692-ACCD-DB43-85C1-51A276284D6B}"/>
    </a:ext>
  </a:extLst>
</a:theme>
</file>

<file path=ppt/theme/theme4.xml><?xml version="1.0" encoding="utf-8"?>
<a:theme xmlns:a="http://schemas.openxmlformats.org/drawingml/2006/main" name="Gradient Content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_BoardPresentation_2015SEP" id="{498EEB36-5A4E-AC4E-AC74-90014EE7315D}" vid="{2C0187CF-50D8-2F4B-BC90-99E8AD57B21F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Portal_BoardPresentation_2015SEP</Template>
  <TotalTime>50</TotalTime>
  <Words>273</Words>
  <Application>Microsoft Macintosh PowerPoint</Application>
  <PresentationFormat>On-screen Show (4:3)</PresentationFormat>
  <Paragraphs>63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9" baseType="lpstr">
      <vt:lpstr>.AppleSystemUIFont</vt:lpstr>
      <vt:lpstr>Adobe Caslon Pro</vt:lpstr>
      <vt:lpstr>Alpist</vt:lpstr>
      <vt:lpstr>Avenir Medium</vt:lpstr>
      <vt:lpstr>Book Antiqua</vt:lpstr>
      <vt:lpstr>Calibri</vt:lpstr>
      <vt:lpstr>Wingdings</vt:lpstr>
      <vt:lpstr>Arial</vt:lpstr>
      <vt:lpstr>Logo and URL Slide</vt:lpstr>
      <vt:lpstr>Simple Content Slide Template</vt:lpstr>
      <vt:lpstr>Thank You</vt:lpstr>
      <vt:lpstr>Gradient Content Slide Template</vt:lpstr>
      <vt:lpstr>PowerPoint Presentation</vt:lpstr>
      <vt:lpstr>Roll-Out of Portal Beta TEST</vt:lpstr>
      <vt:lpstr>Portal Challenge</vt:lpstr>
      <vt:lpstr>PowerPoint Presentation</vt:lpstr>
      <vt:lpstr>Collaboration Tools</vt:lpstr>
      <vt:lpstr>Expanding User Base</vt:lpstr>
      <vt:lpstr>Future Integrations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Portal Status and Portal Beta Testing</dc:title>
  <dc:creator>Jeffrey Grethe</dc:creator>
  <cp:lastModifiedBy>Jeffrey Grethe</cp:lastModifiedBy>
  <cp:revision>10</cp:revision>
  <dcterms:created xsi:type="dcterms:W3CDTF">2015-12-10T20:43:12Z</dcterms:created>
  <dcterms:modified xsi:type="dcterms:W3CDTF">2016-03-08T16:33:43Z</dcterms:modified>
</cp:coreProperties>
</file>